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ABDE4E6-9007-45FD-9DB6-119F46619C76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396BC197-E91E-4E55-A0CF-913C07BCE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6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5B6CF6-771C-42B5-8AB9-248BB23AE8EA}" type="slidenum">
              <a:rPr lang="en-US">
                <a:solidFill>
                  <a:prstClr val="black"/>
                </a:solidFill>
              </a:rPr>
              <a:pPr eaLnBrk="1" hangingPunct="1"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4850"/>
            <a:ext cx="4692650" cy="3519488"/>
          </a:xfrm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997" y="4459526"/>
            <a:ext cx="5208482" cy="42248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CAEE312-34F9-43AD-8772-FBC11641DEF5}" type="slidenum">
              <a:rPr lang="en-US">
                <a:solidFill>
                  <a:prstClr val="black"/>
                </a:solidFill>
              </a:rPr>
              <a:pPr eaLnBrk="1" hangingPunct="1"/>
              <a:t>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4850"/>
            <a:ext cx="4692650" cy="3519488"/>
          </a:xfrm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997" y="4459526"/>
            <a:ext cx="5208482" cy="42248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83AE7B-9ACA-4800-974E-78418552EEA4}" type="slidenum">
              <a:rPr lang="en-US">
                <a:solidFill>
                  <a:prstClr val="black"/>
                </a:solidFill>
              </a:rPr>
              <a:pPr eaLnBrk="1" hangingPunct="1"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4850"/>
            <a:ext cx="4692650" cy="3519488"/>
          </a:xfrm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997" y="4459526"/>
            <a:ext cx="5208482" cy="42248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143B23C-FF7E-4C61-9F7D-89445B30D309}" type="slidenum">
              <a:rPr lang="en-US">
                <a:solidFill>
                  <a:prstClr val="black"/>
                </a:solidFill>
              </a:rPr>
              <a:pPr eaLnBrk="1" hangingPunct="1"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4850"/>
            <a:ext cx="4692650" cy="3519488"/>
          </a:xfrm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997" y="4459526"/>
            <a:ext cx="5208482" cy="42248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E10727-8A4B-47D5-9167-E657DE93FFD3}" type="slidenum">
              <a:rPr lang="en-US">
                <a:solidFill>
                  <a:prstClr val="black"/>
                </a:solidFill>
              </a:rPr>
              <a:pPr eaLnBrk="1" hangingPunct="1"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4850"/>
            <a:ext cx="4692650" cy="3519488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997" y="4459526"/>
            <a:ext cx="5208482" cy="42248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E35AA1-D465-4275-B6AE-8C370FCE8AC6}" type="slidenum">
              <a:rPr lang="en-US">
                <a:solidFill>
                  <a:prstClr val="black"/>
                </a:solidFill>
              </a:rPr>
              <a:pPr eaLnBrk="1" hangingPunct="1"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4850"/>
            <a:ext cx="4692650" cy="3519488"/>
          </a:xfrm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997" y="4459526"/>
            <a:ext cx="5208482" cy="42248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5A05B37-654B-4A70-8163-3FFF3DC341B7}" type="slidenum">
              <a:rPr lang="en-US">
                <a:solidFill>
                  <a:prstClr val="black"/>
                </a:solidFill>
              </a:rPr>
              <a:pPr eaLnBrk="1" hangingPunct="1"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4850"/>
            <a:ext cx="4692650" cy="3519488"/>
          </a:xfrm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997" y="4459526"/>
            <a:ext cx="5208482" cy="42248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8C1E8F-6F50-462D-9345-FE90CBDEF2B1}" type="slidenum">
              <a:rPr lang="en-US">
                <a:solidFill>
                  <a:prstClr val="black"/>
                </a:solidFill>
              </a:rPr>
              <a:pPr eaLnBrk="1" hangingPunct="1"/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4850"/>
            <a:ext cx="4692650" cy="3519488"/>
          </a:xfrm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997" y="4459526"/>
            <a:ext cx="5208482" cy="42248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CB3DD0-AAE8-4847-AAE5-5ABDE08676EE}" type="slidenum">
              <a:rPr lang="en-US">
                <a:solidFill>
                  <a:prstClr val="black"/>
                </a:solidFill>
              </a:rPr>
              <a:pPr eaLnBrk="1" hangingPunct="1"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4850"/>
            <a:ext cx="4692650" cy="3519488"/>
          </a:xfrm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997" y="4459526"/>
            <a:ext cx="5208482" cy="42248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/>
            <a:r>
              <a:rPr lang="en-US" smtClean="0"/>
              <a:t>Polymer- can have various lengths depending on number of repeat units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ABCC2A7-6A9C-4659-8E25-72873271E381}" type="slidenum">
              <a:rPr lang="en-US">
                <a:solidFill>
                  <a:prstClr val="black"/>
                </a:solidFill>
              </a:rPr>
              <a:pPr eaLnBrk="1" hangingPunct="1"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4850"/>
            <a:ext cx="4692650" cy="3519488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997" y="4459526"/>
            <a:ext cx="5208482" cy="42248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Relatively few polymers responsible for virtually all polymers sold – these are the bulk or commodity polymers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02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0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8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0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9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92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048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4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01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601-69EC-4BEB-9A81-37573F13711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46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5601-69EC-4BEB-9A81-37573F13711C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930E6-13C1-4159-B6E9-A412AD79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66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olecular_structure" TargetMode="External"/><Relationship Id="rId2" Type="http://schemas.openxmlformats.org/officeDocument/2006/relationships/hyperlink" Target="http://en.wikipedia.org/wiki/Hydrocarb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Covalent_bond" TargetMode="External"/><Relationship Id="rId5" Type="http://schemas.openxmlformats.org/officeDocument/2006/relationships/hyperlink" Target="http://en.wikipedia.org/wiki/Delocalised_electron" TargetMode="External"/><Relationship Id="rId4" Type="http://schemas.openxmlformats.org/officeDocument/2006/relationships/hyperlink" Target="http://en.wikipedia.org/wiki/Carbo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en.wikipedia.org/wiki/Benzen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/>
        </p:nvSpPr>
        <p:spPr>
          <a:xfrm>
            <a:off x="1371600" y="3412671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By</a:t>
            </a:r>
          </a:p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Assistant lecturer</a:t>
            </a:r>
          </a:p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ABBAS ALBAWEE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1295400"/>
            <a:ext cx="7772400" cy="14700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Polymer 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Structure</a:t>
            </a:r>
            <a:endParaRPr lang="en-US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493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Unsaturated Hydrocarbons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What is actually found is that all of the bond lengths in the benzene rings are 1.397 angstroms</a:t>
            </a:r>
          </a:p>
          <a:p>
            <a:pPr eaLnBrk="1" hangingPunct="1">
              <a:defRPr/>
            </a:pPr>
            <a:r>
              <a:rPr lang="en-US"/>
              <a:t>This is roughly intermediate between the typical lengths of single bonds (~1.5 angstroms) and double bonds (~1.3 angstroms) </a:t>
            </a:r>
          </a:p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98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Isomerism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>
                <a:solidFill>
                  <a:srgbClr val="FF3300"/>
                </a:solidFill>
              </a:rPr>
              <a:t>Isomerism</a:t>
            </a:r>
            <a:endParaRPr lang="en-US" sz="2800" b="1" u="sng">
              <a:solidFill>
                <a:srgbClr val="FF3300"/>
              </a:solidFill>
            </a:endParaRPr>
          </a:p>
          <a:p>
            <a:pPr lvl="1" eaLnBrk="1" hangingPunct="1">
              <a:defRPr/>
            </a:pPr>
            <a:r>
              <a:rPr lang="en-US" sz="2400"/>
              <a:t>two compounds with same chemical formula can have quite different structures/atomic arrangement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400" b="1"/>
              <a:t>		    Ex: C</a:t>
            </a:r>
            <a:r>
              <a:rPr lang="en-US" sz="2400" b="1" baseline="-25000"/>
              <a:t>8</a:t>
            </a:r>
            <a:r>
              <a:rPr lang="en-US" sz="2400" b="1"/>
              <a:t>H</a:t>
            </a:r>
            <a:r>
              <a:rPr lang="en-US" sz="2400" b="1" baseline="-25000"/>
              <a:t>18</a:t>
            </a:r>
            <a:endParaRPr lang="en-US" sz="2400" b="1"/>
          </a:p>
          <a:p>
            <a:pPr lvl="2" eaLnBrk="1" hangingPunct="1">
              <a:defRPr/>
            </a:pPr>
            <a:r>
              <a:rPr lang="en-US" sz="2000" b="1"/>
              <a:t>n-octane</a:t>
            </a:r>
          </a:p>
          <a:p>
            <a:pPr lvl="2" eaLnBrk="1" hangingPunct="1">
              <a:defRPr/>
            </a:pPr>
            <a:endParaRPr lang="en-US" sz="2000" b="1"/>
          </a:p>
          <a:p>
            <a:pPr lvl="2" eaLnBrk="1" hangingPunct="1">
              <a:defRPr/>
            </a:pPr>
            <a:endParaRPr lang="en-US" sz="2000" b="1"/>
          </a:p>
          <a:p>
            <a:pPr lvl="2" eaLnBrk="1" hangingPunct="1">
              <a:defRPr/>
            </a:pPr>
            <a:endParaRPr lang="en-US" sz="2000" b="1"/>
          </a:p>
          <a:p>
            <a:pPr lvl="2" eaLnBrk="1" hangingPunct="1">
              <a:defRPr/>
            </a:pPr>
            <a:endParaRPr lang="en-US" sz="2000" b="1"/>
          </a:p>
          <a:p>
            <a:pPr lvl="2" eaLnBrk="1" hangingPunct="1">
              <a:defRPr/>
            </a:pPr>
            <a:r>
              <a:rPr lang="en-US" sz="2000" b="1"/>
              <a:t>2-methyl-4-ethyl pentane (isooctane)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657600"/>
            <a:ext cx="72390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510213"/>
            <a:ext cx="2409825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800600"/>
            <a:ext cx="16002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5943600" y="44196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EAEAEA"/>
                </a:solidFill>
                <a:sym typeface="Symbol" pitchFamily="18" charset="2"/>
              </a:rPr>
              <a:t></a:t>
            </a:r>
            <a:endParaRPr lang="en-US" b="1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46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Chemistry of Polymers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defRPr/>
            </a:pPr>
            <a:r>
              <a:rPr lang="en-US" sz="2400">
                <a:solidFill>
                  <a:srgbClr val="0000FF"/>
                </a:solidFill>
              </a:rPr>
              <a:t>Free radical polymerization</a:t>
            </a:r>
          </a:p>
          <a:p>
            <a:pPr eaLnBrk="1" hangingPunct="1">
              <a:buClr>
                <a:schemeClr val="tx1"/>
              </a:buClr>
              <a:defRPr/>
            </a:pPr>
            <a:endParaRPr lang="en-US" sz="4000" b="1"/>
          </a:p>
          <a:p>
            <a:pPr eaLnBrk="1" hangingPunct="1">
              <a:buClr>
                <a:schemeClr val="tx1"/>
              </a:buClr>
              <a:defRPr/>
            </a:pPr>
            <a:endParaRPr lang="en-US" sz="2800" b="1"/>
          </a:p>
          <a:p>
            <a:pPr eaLnBrk="1" hangingPunct="1">
              <a:buClr>
                <a:schemeClr val="tx1"/>
              </a:buClr>
              <a:defRPr/>
            </a:pPr>
            <a:endParaRPr lang="en-US" sz="2800" b="1"/>
          </a:p>
          <a:p>
            <a:pPr eaLnBrk="1" hangingPunct="1">
              <a:buClr>
                <a:schemeClr val="tx1"/>
              </a:buClr>
              <a:defRPr/>
            </a:pPr>
            <a:endParaRPr lang="en-US" sz="2800" b="1"/>
          </a:p>
          <a:p>
            <a:pPr eaLnBrk="1" hangingPunct="1">
              <a:buClr>
                <a:schemeClr val="tx1"/>
              </a:buClr>
              <a:defRPr/>
            </a:pPr>
            <a:endParaRPr lang="en-US" sz="2800" b="1"/>
          </a:p>
          <a:p>
            <a:pPr eaLnBrk="1" hangingPunct="1">
              <a:buClr>
                <a:schemeClr val="tx1"/>
              </a:buClr>
              <a:defRPr/>
            </a:pPr>
            <a:r>
              <a:rPr lang="en-US" sz="2400">
                <a:solidFill>
                  <a:srgbClr val="0000FF"/>
                </a:solidFill>
              </a:rPr>
              <a:t>Initiator</a:t>
            </a:r>
            <a:r>
              <a:rPr lang="en-US" sz="2400"/>
              <a:t>: example - benzoyl  peroxide</a:t>
            </a:r>
          </a:p>
          <a:p>
            <a:pPr lvl="1" eaLnBrk="1" hangingPunct="1">
              <a:defRPr/>
            </a:pPr>
            <a:endParaRPr lang="en-US" sz="2400"/>
          </a:p>
          <a:p>
            <a:pPr lvl="1" eaLnBrk="1" hangingPunct="1">
              <a:defRPr/>
            </a:pPr>
            <a:endParaRPr lang="en-US" sz="2400" b="1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486400"/>
            <a:ext cx="533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28800"/>
            <a:ext cx="6934200" cy="311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91200"/>
            <a:ext cx="604838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886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Fig 14_1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025" y="1233488"/>
            <a:ext cx="6915150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Chemistry of Polymers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886575" y="1458913"/>
            <a:ext cx="14144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</a:rPr>
              <a:t>Adapted from Fig. 14.1, </a:t>
            </a:r>
            <a:r>
              <a:rPr lang="en-US" sz="1200" i="1">
                <a:solidFill>
                  <a:srgbClr val="000000"/>
                </a:solidFill>
              </a:rPr>
              <a:t>Callister 7e.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704975" y="5302250"/>
            <a:ext cx="54006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EAEAEA"/>
                </a:solidFill>
              </a:rPr>
              <a:t>Note:  polyethylene is just a long HC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EAEAEA"/>
                </a:solidFill>
              </a:rPr>
              <a:t>       -  paraffin is short polyethylene</a:t>
            </a:r>
          </a:p>
        </p:txBody>
      </p:sp>
    </p:spTree>
    <p:extLst>
      <p:ext uri="{BB962C8B-B14F-4D97-AF65-F5344CB8AC3E}">
        <p14:creationId xmlns:p14="http://schemas.microsoft.com/office/powerpoint/2010/main" val="335492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Bulk or Commodity Polymers</a:t>
            </a:r>
          </a:p>
        </p:txBody>
      </p:sp>
      <p:sp>
        <p:nvSpPr>
          <p:cNvPr id="27651" name="Line 4"/>
          <p:cNvSpPr>
            <a:spLocks noChangeShapeType="1"/>
          </p:cNvSpPr>
          <p:nvPr/>
        </p:nvSpPr>
        <p:spPr bwMode="auto">
          <a:xfrm>
            <a:off x="1162050" y="6372225"/>
            <a:ext cx="6996113" cy="0"/>
          </a:xfrm>
          <a:prstGeom prst="line">
            <a:avLst/>
          </a:prstGeom>
          <a:noFill/>
          <a:ln w="9525">
            <a:solidFill>
              <a:srgbClr val="2F9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EAEA"/>
              </a:solidFill>
            </a:endParaRPr>
          </a:p>
        </p:txBody>
      </p:sp>
      <p:pic>
        <p:nvPicPr>
          <p:cNvPr id="2765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95400"/>
            <a:ext cx="7096125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48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5702300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  <p:pic>
        <p:nvPicPr>
          <p:cNvPr id="2867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200400"/>
            <a:ext cx="7021513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  <p:sp>
        <p:nvSpPr>
          <p:cNvPr id="28676" name="Line 5"/>
          <p:cNvSpPr>
            <a:spLocks noChangeShapeType="1"/>
          </p:cNvSpPr>
          <p:nvPr/>
        </p:nvSpPr>
        <p:spPr bwMode="auto">
          <a:xfrm>
            <a:off x="1190625" y="6313488"/>
            <a:ext cx="6996113" cy="0"/>
          </a:xfrm>
          <a:prstGeom prst="line">
            <a:avLst/>
          </a:prstGeom>
          <a:noFill/>
          <a:ln w="9525">
            <a:solidFill>
              <a:srgbClr val="2F9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EAEA"/>
              </a:solidFill>
            </a:endParaRPr>
          </a:p>
        </p:txBody>
      </p:sp>
      <p:pic>
        <p:nvPicPr>
          <p:cNvPr id="2867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19200"/>
            <a:ext cx="70104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193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57400"/>
            <a:ext cx="7405688" cy="328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76400"/>
            <a:ext cx="73914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68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00"/>
          <a:stretch/>
        </p:blipFill>
        <p:spPr bwMode="auto">
          <a:xfrm>
            <a:off x="234950" y="192089"/>
            <a:ext cx="8674100" cy="5696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194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Range of Polymers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Traditionally, the industry has produced two main types of synthetic polymer – plastics and rubbers. </a:t>
            </a:r>
          </a:p>
          <a:p>
            <a:pPr eaLnBrk="1" hangingPunct="1">
              <a:defRPr/>
            </a:pPr>
            <a:r>
              <a:rPr lang="en-US" dirty="0"/>
              <a:t>P</a:t>
            </a:r>
            <a:r>
              <a:rPr lang="en-US" dirty="0" smtClean="0"/>
              <a:t>lastics are (generally) rigid materials at service temperatures </a:t>
            </a:r>
          </a:p>
          <a:p>
            <a:pPr eaLnBrk="1" hangingPunct="1">
              <a:defRPr/>
            </a:pPr>
            <a:r>
              <a:rPr lang="en-US" dirty="0" smtClean="0"/>
              <a:t>Rubbers are flexible, low modulus materials which exhibit long-range elasticity.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97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Range of Polymers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Plastics are further subdivided into thermoplastics and </a:t>
            </a:r>
            <a:r>
              <a:rPr lang="en-US" dirty="0" err="1" smtClean="0"/>
              <a:t>thermosets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28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Polymers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598613"/>
            <a:ext cx="8226425" cy="23622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800" b="1"/>
              <a:t>What is a polymer?   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800" b="1"/>
              <a:t>Very Large molecules structures chain-like in nature.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b="1"/>
              <a:t>				</a:t>
            </a:r>
            <a:r>
              <a:rPr lang="en-US" b="1">
                <a:solidFill>
                  <a:schemeClr val="accent2"/>
                </a:solidFill>
              </a:rPr>
              <a:t>Poly</a:t>
            </a:r>
            <a:r>
              <a:rPr lang="en-US" b="1"/>
              <a:t>      </a:t>
            </a:r>
            <a:r>
              <a:rPr lang="en-US" b="1">
                <a:solidFill>
                  <a:srgbClr val="FF3300"/>
                </a:solidFill>
              </a:rPr>
              <a:t>mer</a:t>
            </a:r>
          </a:p>
          <a:p>
            <a:pPr lvl="4"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b="1"/>
              <a:t>              </a:t>
            </a:r>
            <a:r>
              <a:rPr lang="en-US" sz="1800" b="1">
                <a:solidFill>
                  <a:schemeClr val="accent2"/>
                </a:solidFill>
              </a:rPr>
              <a:t>many</a:t>
            </a:r>
            <a:r>
              <a:rPr lang="en-US" sz="1800" b="1"/>
              <a:t>        </a:t>
            </a:r>
            <a:r>
              <a:rPr lang="en-US" sz="1800" b="1">
                <a:solidFill>
                  <a:srgbClr val="FF3300"/>
                </a:solidFill>
              </a:rPr>
              <a:t>repeat unit</a:t>
            </a:r>
          </a:p>
          <a:p>
            <a:pPr lvl="4"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endParaRPr lang="en-US" b="1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181600" y="5791200"/>
            <a:ext cx="28956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</a:rPr>
              <a:t>Adapted from Fig. 14.2, </a:t>
            </a:r>
            <a:r>
              <a:rPr lang="en-US" sz="1200" i="1">
                <a:solidFill>
                  <a:srgbClr val="000000"/>
                </a:solidFill>
              </a:rPr>
              <a:t>Callister 7e.</a:t>
            </a:r>
          </a:p>
        </p:txBody>
      </p:sp>
      <p:grpSp>
        <p:nvGrpSpPr>
          <p:cNvPr id="15365" name="Group 5"/>
          <p:cNvGrpSpPr>
            <a:grpSpLocks/>
          </p:cNvGrpSpPr>
          <p:nvPr/>
        </p:nvGrpSpPr>
        <p:grpSpPr bwMode="auto">
          <a:xfrm>
            <a:off x="879475" y="4379913"/>
            <a:ext cx="1801813" cy="1309687"/>
            <a:chOff x="554" y="2759"/>
            <a:chExt cx="1135" cy="825"/>
          </a:xfrm>
        </p:grpSpPr>
        <p:sp>
          <p:nvSpPr>
            <p:cNvPr id="15450" name="Rectangle 6"/>
            <p:cNvSpPr>
              <a:spLocks noChangeArrowheads="1"/>
            </p:cNvSpPr>
            <p:nvPr/>
          </p:nvSpPr>
          <p:spPr bwMode="auto">
            <a:xfrm>
              <a:off x="953" y="2759"/>
              <a:ext cx="362" cy="627"/>
            </a:xfrm>
            <a:prstGeom prst="rect">
              <a:avLst/>
            </a:prstGeom>
            <a:solidFill>
              <a:srgbClr val="99CCFF"/>
            </a:solidFill>
            <a:ln w="20638">
              <a:solidFill>
                <a:srgbClr val="99CCFF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51" name="Line 7"/>
            <p:cNvSpPr>
              <a:spLocks noChangeShapeType="1"/>
            </p:cNvSpPr>
            <p:nvPr/>
          </p:nvSpPr>
          <p:spPr bwMode="auto">
            <a:xfrm>
              <a:off x="554" y="3082"/>
              <a:ext cx="113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52" name="Line 8"/>
            <p:cNvSpPr>
              <a:spLocks noChangeShapeType="1"/>
            </p:cNvSpPr>
            <p:nvPr/>
          </p:nvSpPr>
          <p:spPr bwMode="auto">
            <a:xfrm flipV="1">
              <a:off x="631" y="2947"/>
              <a:ext cx="1" cy="277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53" name="Line 9"/>
            <p:cNvSpPr>
              <a:spLocks noChangeShapeType="1"/>
            </p:cNvSpPr>
            <p:nvPr/>
          </p:nvSpPr>
          <p:spPr bwMode="auto">
            <a:xfrm flipV="1">
              <a:off x="825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54" name="Line 10"/>
            <p:cNvSpPr>
              <a:spLocks noChangeShapeType="1"/>
            </p:cNvSpPr>
            <p:nvPr/>
          </p:nvSpPr>
          <p:spPr bwMode="auto">
            <a:xfrm flipV="1">
              <a:off x="1018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55" name="Line 11"/>
            <p:cNvSpPr>
              <a:spLocks noChangeShapeType="1"/>
            </p:cNvSpPr>
            <p:nvPr/>
          </p:nvSpPr>
          <p:spPr bwMode="auto">
            <a:xfrm flipV="1">
              <a:off x="1218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56" name="Line 12"/>
            <p:cNvSpPr>
              <a:spLocks noChangeShapeType="1"/>
            </p:cNvSpPr>
            <p:nvPr/>
          </p:nvSpPr>
          <p:spPr bwMode="auto">
            <a:xfrm flipV="1">
              <a:off x="1412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57" name="Line 13"/>
            <p:cNvSpPr>
              <a:spLocks noChangeShapeType="1"/>
            </p:cNvSpPr>
            <p:nvPr/>
          </p:nvSpPr>
          <p:spPr bwMode="auto">
            <a:xfrm flipV="1">
              <a:off x="1605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58" name="Rectangle 14"/>
            <p:cNvSpPr>
              <a:spLocks noChangeArrowheads="1"/>
            </p:cNvSpPr>
            <p:nvPr/>
          </p:nvSpPr>
          <p:spPr bwMode="auto">
            <a:xfrm>
              <a:off x="573" y="2986"/>
              <a:ext cx="116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59" name="Rectangle 15"/>
            <p:cNvSpPr>
              <a:spLocks noChangeArrowheads="1"/>
            </p:cNvSpPr>
            <p:nvPr/>
          </p:nvSpPr>
          <p:spPr bwMode="auto">
            <a:xfrm>
              <a:off x="573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60" name="Rectangle 16"/>
            <p:cNvSpPr>
              <a:spLocks noChangeArrowheads="1"/>
            </p:cNvSpPr>
            <p:nvPr/>
          </p:nvSpPr>
          <p:spPr bwMode="auto">
            <a:xfrm>
              <a:off x="773" y="2986"/>
              <a:ext cx="116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61" name="Rectangle 17"/>
            <p:cNvSpPr>
              <a:spLocks noChangeArrowheads="1"/>
            </p:cNvSpPr>
            <p:nvPr/>
          </p:nvSpPr>
          <p:spPr bwMode="auto">
            <a:xfrm>
              <a:off x="773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62" name="Rectangle 18"/>
            <p:cNvSpPr>
              <a:spLocks noChangeArrowheads="1"/>
            </p:cNvSpPr>
            <p:nvPr/>
          </p:nvSpPr>
          <p:spPr bwMode="auto">
            <a:xfrm>
              <a:off x="967" y="2986"/>
              <a:ext cx="116" cy="18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63" name="Rectangle 19"/>
            <p:cNvSpPr>
              <a:spLocks noChangeArrowheads="1"/>
            </p:cNvSpPr>
            <p:nvPr/>
          </p:nvSpPr>
          <p:spPr bwMode="auto">
            <a:xfrm>
              <a:off x="967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64" name="Rectangle 20"/>
            <p:cNvSpPr>
              <a:spLocks noChangeArrowheads="1"/>
            </p:cNvSpPr>
            <p:nvPr/>
          </p:nvSpPr>
          <p:spPr bwMode="auto">
            <a:xfrm>
              <a:off x="1160" y="2986"/>
              <a:ext cx="116" cy="18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65" name="Rectangle 21"/>
            <p:cNvSpPr>
              <a:spLocks noChangeArrowheads="1"/>
            </p:cNvSpPr>
            <p:nvPr/>
          </p:nvSpPr>
          <p:spPr bwMode="auto">
            <a:xfrm>
              <a:off x="1160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66" name="Rectangle 22"/>
            <p:cNvSpPr>
              <a:spLocks noChangeArrowheads="1"/>
            </p:cNvSpPr>
            <p:nvPr/>
          </p:nvSpPr>
          <p:spPr bwMode="auto">
            <a:xfrm>
              <a:off x="1360" y="2986"/>
              <a:ext cx="116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67" name="Rectangle 23"/>
            <p:cNvSpPr>
              <a:spLocks noChangeArrowheads="1"/>
            </p:cNvSpPr>
            <p:nvPr/>
          </p:nvSpPr>
          <p:spPr bwMode="auto">
            <a:xfrm>
              <a:off x="1360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68" name="Rectangle 24"/>
            <p:cNvSpPr>
              <a:spLocks noChangeArrowheads="1"/>
            </p:cNvSpPr>
            <p:nvPr/>
          </p:nvSpPr>
          <p:spPr bwMode="auto">
            <a:xfrm>
              <a:off x="1554" y="2986"/>
              <a:ext cx="116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69" name="Rectangle 25"/>
            <p:cNvSpPr>
              <a:spLocks noChangeArrowheads="1"/>
            </p:cNvSpPr>
            <p:nvPr/>
          </p:nvSpPr>
          <p:spPr bwMode="auto">
            <a:xfrm>
              <a:off x="1554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70" name="Rectangle 26"/>
            <p:cNvSpPr>
              <a:spLocks noChangeArrowheads="1"/>
            </p:cNvSpPr>
            <p:nvPr/>
          </p:nvSpPr>
          <p:spPr bwMode="auto">
            <a:xfrm>
              <a:off x="1554" y="3205"/>
              <a:ext cx="122" cy="1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71" name="Rectangle 27"/>
            <p:cNvSpPr>
              <a:spLocks noChangeArrowheads="1"/>
            </p:cNvSpPr>
            <p:nvPr/>
          </p:nvSpPr>
          <p:spPr bwMode="auto">
            <a:xfrm>
              <a:off x="1554" y="3205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72" name="Rectangle 28"/>
            <p:cNvSpPr>
              <a:spLocks noChangeArrowheads="1"/>
            </p:cNvSpPr>
            <p:nvPr/>
          </p:nvSpPr>
          <p:spPr bwMode="auto">
            <a:xfrm>
              <a:off x="1360" y="3205"/>
              <a:ext cx="123" cy="1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73" name="Rectangle 29"/>
            <p:cNvSpPr>
              <a:spLocks noChangeArrowheads="1"/>
            </p:cNvSpPr>
            <p:nvPr/>
          </p:nvSpPr>
          <p:spPr bwMode="auto">
            <a:xfrm>
              <a:off x="1360" y="3205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74" name="Rectangle 30"/>
            <p:cNvSpPr>
              <a:spLocks noChangeArrowheads="1"/>
            </p:cNvSpPr>
            <p:nvPr/>
          </p:nvSpPr>
          <p:spPr bwMode="auto">
            <a:xfrm>
              <a:off x="1167" y="3205"/>
              <a:ext cx="122" cy="181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75" name="Rectangle 31"/>
            <p:cNvSpPr>
              <a:spLocks noChangeArrowheads="1"/>
            </p:cNvSpPr>
            <p:nvPr/>
          </p:nvSpPr>
          <p:spPr bwMode="auto">
            <a:xfrm>
              <a:off x="1167" y="3205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76" name="Rectangle 32"/>
            <p:cNvSpPr>
              <a:spLocks noChangeArrowheads="1"/>
            </p:cNvSpPr>
            <p:nvPr/>
          </p:nvSpPr>
          <p:spPr bwMode="auto">
            <a:xfrm>
              <a:off x="973" y="3205"/>
              <a:ext cx="123" cy="181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77" name="Rectangle 33"/>
            <p:cNvSpPr>
              <a:spLocks noChangeArrowheads="1"/>
            </p:cNvSpPr>
            <p:nvPr/>
          </p:nvSpPr>
          <p:spPr bwMode="auto">
            <a:xfrm>
              <a:off x="973" y="3205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78" name="Rectangle 34"/>
            <p:cNvSpPr>
              <a:spLocks noChangeArrowheads="1"/>
            </p:cNvSpPr>
            <p:nvPr/>
          </p:nvSpPr>
          <p:spPr bwMode="auto">
            <a:xfrm>
              <a:off x="780" y="3205"/>
              <a:ext cx="122" cy="1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79" name="Rectangle 35"/>
            <p:cNvSpPr>
              <a:spLocks noChangeArrowheads="1"/>
            </p:cNvSpPr>
            <p:nvPr/>
          </p:nvSpPr>
          <p:spPr bwMode="auto">
            <a:xfrm>
              <a:off x="780" y="3205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80" name="Rectangle 36"/>
            <p:cNvSpPr>
              <a:spLocks noChangeArrowheads="1"/>
            </p:cNvSpPr>
            <p:nvPr/>
          </p:nvSpPr>
          <p:spPr bwMode="auto">
            <a:xfrm>
              <a:off x="586" y="3205"/>
              <a:ext cx="123" cy="1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81" name="Rectangle 37"/>
            <p:cNvSpPr>
              <a:spLocks noChangeArrowheads="1"/>
            </p:cNvSpPr>
            <p:nvPr/>
          </p:nvSpPr>
          <p:spPr bwMode="auto">
            <a:xfrm>
              <a:off x="586" y="3205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82" name="Rectangle 38"/>
            <p:cNvSpPr>
              <a:spLocks noChangeArrowheads="1"/>
            </p:cNvSpPr>
            <p:nvPr/>
          </p:nvSpPr>
          <p:spPr bwMode="auto">
            <a:xfrm>
              <a:off x="1547" y="2760"/>
              <a:ext cx="123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83" name="Rectangle 39"/>
            <p:cNvSpPr>
              <a:spLocks noChangeArrowheads="1"/>
            </p:cNvSpPr>
            <p:nvPr/>
          </p:nvSpPr>
          <p:spPr bwMode="auto">
            <a:xfrm>
              <a:off x="1547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84" name="Rectangle 40"/>
            <p:cNvSpPr>
              <a:spLocks noChangeArrowheads="1"/>
            </p:cNvSpPr>
            <p:nvPr/>
          </p:nvSpPr>
          <p:spPr bwMode="auto">
            <a:xfrm>
              <a:off x="1354" y="2760"/>
              <a:ext cx="122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85" name="Rectangle 41"/>
            <p:cNvSpPr>
              <a:spLocks noChangeArrowheads="1"/>
            </p:cNvSpPr>
            <p:nvPr/>
          </p:nvSpPr>
          <p:spPr bwMode="auto">
            <a:xfrm>
              <a:off x="1354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86" name="Rectangle 42"/>
            <p:cNvSpPr>
              <a:spLocks noChangeArrowheads="1"/>
            </p:cNvSpPr>
            <p:nvPr/>
          </p:nvSpPr>
          <p:spPr bwMode="auto">
            <a:xfrm>
              <a:off x="1160" y="2760"/>
              <a:ext cx="123" cy="18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87" name="Rectangle 43"/>
            <p:cNvSpPr>
              <a:spLocks noChangeArrowheads="1"/>
            </p:cNvSpPr>
            <p:nvPr/>
          </p:nvSpPr>
          <p:spPr bwMode="auto">
            <a:xfrm>
              <a:off x="1160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88" name="Rectangle 44"/>
            <p:cNvSpPr>
              <a:spLocks noChangeArrowheads="1"/>
            </p:cNvSpPr>
            <p:nvPr/>
          </p:nvSpPr>
          <p:spPr bwMode="auto">
            <a:xfrm>
              <a:off x="967" y="2760"/>
              <a:ext cx="122" cy="18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89" name="Rectangle 45"/>
            <p:cNvSpPr>
              <a:spLocks noChangeArrowheads="1"/>
            </p:cNvSpPr>
            <p:nvPr/>
          </p:nvSpPr>
          <p:spPr bwMode="auto">
            <a:xfrm>
              <a:off x="967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90" name="Rectangle 46"/>
            <p:cNvSpPr>
              <a:spLocks noChangeArrowheads="1"/>
            </p:cNvSpPr>
            <p:nvPr/>
          </p:nvSpPr>
          <p:spPr bwMode="auto">
            <a:xfrm>
              <a:off x="773" y="2760"/>
              <a:ext cx="123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91" name="Rectangle 47"/>
            <p:cNvSpPr>
              <a:spLocks noChangeArrowheads="1"/>
            </p:cNvSpPr>
            <p:nvPr/>
          </p:nvSpPr>
          <p:spPr bwMode="auto">
            <a:xfrm>
              <a:off x="773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92" name="Rectangle 48"/>
            <p:cNvSpPr>
              <a:spLocks noChangeArrowheads="1"/>
            </p:cNvSpPr>
            <p:nvPr/>
          </p:nvSpPr>
          <p:spPr bwMode="auto">
            <a:xfrm>
              <a:off x="580" y="2760"/>
              <a:ext cx="122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93" name="Rectangle 49"/>
            <p:cNvSpPr>
              <a:spLocks noChangeArrowheads="1"/>
            </p:cNvSpPr>
            <p:nvPr/>
          </p:nvSpPr>
          <p:spPr bwMode="auto">
            <a:xfrm>
              <a:off x="580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94" name="Rectangle 50"/>
            <p:cNvSpPr>
              <a:spLocks noChangeArrowheads="1"/>
            </p:cNvSpPr>
            <p:nvPr/>
          </p:nvSpPr>
          <p:spPr bwMode="auto">
            <a:xfrm>
              <a:off x="612" y="3430"/>
              <a:ext cx="102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</a:rPr>
                <a:t>Polyethylene (PE)</a:t>
              </a:r>
              <a:endParaRPr lang="en-US" sz="2400">
                <a:solidFill>
                  <a:srgbClr val="EAEAEA"/>
                </a:solidFill>
              </a:endParaRPr>
            </a:p>
          </p:txBody>
        </p:sp>
      </p:grpSp>
      <p:grpSp>
        <p:nvGrpSpPr>
          <p:cNvPr id="15366" name="Group 51"/>
          <p:cNvGrpSpPr>
            <a:grpSpLocks/>
          </p:cNvGrpSpPr>
          <p:nvPr/>
        </p:nvGrpSpPr>
        <p:grpSpPr bwMode="auto">
          <a:xfrm>
            <a:off x="3040063" y="4379913"/>
            <a:ext cx="2179637" cy="1309687"/>
            <a:chOff x="1915" y="2759"/>
            <a:chExt cx="1373" cy="825"/>
          </a:xfrm>
        </p:grpSpPr>
        <p:sp>
          <p:nvSpPr>
            <p:cNvPr id="15405" name="Rectangle 52"/>
            <p:cNvSpPr>
              <a:spLocks noChangeArrowheads="1"/>
            </p:cNvSpPr>
            <p:nvPr/>
          </p:nvSpPr>
          <p:spPr bwMode="auto">
            <a:xfrm>
              <a:off x="2437" y="2759"/>
              <a:ext cx="355" cy="633"/>
            </a:xfrm>
            <a:prstGeom prst="rect">
              <a:avLst/>
            </a:prstGeom>
            <a:solidFill>
              <a:srgbClr val="99CCFF"/>
            </a:solidFill>
            <a:ln w="20638">
              <a:solidFill>
                <a:srgbClr val="99CCFF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06" name="Rectangle 53"/>
            <p:cNvSpPr>
              <a:spLocks noChangeArrowheads="1"/>
            </p:cNvSpPr>
            <p:nvPr/>
          </p:nvSpPr>
          <p:spPr bwMode="auto">
            <a:xfrm>
              <a:off x="2624" y="3211"/>
              <a:ext cx="161" cy="181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07" name="Rectangle 54"/>
            <p:cNvSpPr>
              <a:spLocks noChangeArrowheads="1"/>
            </p:cNvSpPr>
            <p:nvPr/>
          </p:nvSpPr>
          <p:spPr bwMode="auto">
            <a:xfrm>
              <a:off x="2624" y="3212"/>
              <a:ext cx="14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54547A"/>
                  </a:solidFill>
                </a:rPr>
                <a:t>Cl</a:t>
              </a:r>
              <a:endParaRPr lang="en-US" sz="2400">
                <a:solidFill>
                  <a:srgbClr val="54547A"/>
                </a:solidFill>
              </a:endParaRPr>
            </a:p>
          </p:txBody>
        </p:sp>
        <p:sp>
          <p:nvSpPr>
            <p:cNvPr id="15408" name="Rectangle 55"/>
            <p:cNvSpPr>
              <a:spLocks noChangeArrowheads="1"/>
            </p:cNvSpPr>
            <p:nvPr/>
          </p:nvSpPr>
          <p:spPr bwMode="auto">
            <a:xfrm>
              <a:off x="2231" y="3211"/>
              <a:ext cx="161" cy="1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09" name="Rectangle 56"/>
            <p:cNvSpPr>
              <a:spLocks noChangeArrowheads="1"/>
            </p:cNvSpPr>
            <p:nvPr/>
          </p:nvSpPr>
          <p:spPr bwMode="auto">
            <a:xfrm>
              <a:off x="2231" y="3212"/>
              <a:ext cx="14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54547A"/>
                  </a:solidFill>
                </a:rPr>
                <a:t>Cl</a:t>
              </a:r>
              <a:endParaRPr lang="en-US" sz="2400">
                <a:solidFill>
                  <a:srgbClr val="54547A"/>
                </a:solidFill>
              </a:endParaRPr>
            </a:p>
          </p:txBody>
        </p:sp>
        <p:sp>
          <p:nvSpPr>
            <p:cNvPr id="15410" name="Rectangle 57"/>
            <p:cNvSpPr>
              <a:spLocks noChangeArrowheads="1"/>
            </p:cNvSpPr>
            <p:nvPr/>
          </p:nvSpPr>
          <p:spPr bwMode="auto">
            <a:xfrm>
              <a:off x="3018" y="3211"/>
              <a:ext cx="161" cy="1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11" name="Rectangle 58"/>
            <p:cNvSpPr>
              <a:spLocks noChangeArrowheads="1"/>
            </p:cNvSpPr>
            <p:nvPr/>
          </p:nvSpPr>
          <p:spPr bwMode="auto">
            <a:xfrm>
              <a:off x="3018" y="3212"/>
              <a:ext cx="14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54547A"/>
                  </a:solidFill>
                </a:rPr>
                <a:t>Cl</a:t>
              </a:r>
              <a:endParaRPr lang="en-US" sz="2400">
                <a:solidFill>
                  <a:srgbClr val="54547A"/>
                </a:solidFill>
              </a:endParaRPr>
            </a:p>
          </p:txBody>
        </p:sp>
        <p:sp>
          <p:nvSpPr>
            <p:cNvPr id="15412" name="Line 59"/>
            <p:cNvSpPr>
              <a:spLocks noChangeShapeType="1"/>
            </p:cNvSpPr>
            <p:nvPr/>
          </p:nvSpPr>
          <p:spPr bwMode="auto">
            <a:xfrm>
              <a:off x="2044" y="3082"/>
              <a:ext cx="113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13" name="Line 60"/>
            <p:cNvSpPr>
              <a:spLocks noChangeShapeType="1"/>
            </p:cNvSpPr>
            <p:nvPr/>
          </p:nvSpPr>
          <p:spPr bwMode="auto">
            <a:xfrm flipV="1">
              <a:off x="2115" y="2947"/>
              <a:ext cx="1" cy="277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14" name="Line 61"/>
            <p:cNvSpPr>
              <a:spLocks noChangeShapeType="1"/>
            </p:cNvSpPr>
            <p:nvPr/>
          </p:nvSpPr>
          <p:spPr bwMode="auto">
            <a:xfrm flipV="1">
              <a:off x="2315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15" name="Line 62"/>
            <p:cNvSpPr>
              <a:spLocks noChangeShapeType="1"/>
            </p:cNvSpPr>
            <p:nvPr/>
          </p:nvSpPr>
          <p:spPr bwMode="auto">
            <a:xfrm flipV="1">
              <a:off x="2508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16" name="Line 63"/>
            <p:cNvSpPr>
              <a:spLocks noChangeShapeType="1"/>
            </p:cNvSpPr>
            <p:nvPr/>
          </p:nvSpPr>
          <p:spPr bwMode="auto">
            <a:xfrm flipV="1">
              <a:off x="2702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17" name="Line 64"/>
            <p:cNvSpPr>
              <a:spLocks noChangeShapeType="1"/>
            </p:cNvSpPr>
            <p:nvPr/>
          </p:nvSpPr>
          <p:spPr bwMode="auto">
            <a:xfrm flipV="1">
              <a:off x="2902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18" name="Line 65"/>
            <p:cNvSpPr>
              <a:spLocks noChangeShapeType="1"/>
            </p:cNvSpPr>
            <p:nvPr/>
          </p:nvSpPr>
          <p:spPr bwMode="auto">
            <a:xfrm flipV="1">
              <a:off x="3095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19" name="Rectangle 66"/>
            <p:cNvSpPr>
              <a:spLocks noChangeArrowheads="1"/>
            </p:cNvSpPr>
            <p:nvPr/>
          </p:nvSpPr>
          <p:spPr bwMode="auto">
            <a:xfrm>
              <a:off x="2063" y="2986"/>
              <a:ext cx="116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20" name="Rectangle 67"/>
            <p:cNvSpPr>
              <a:spLocks noChangeArrowheads="1"/>
            </p:cNvSpPr>
            <p:nvPr/>
          </p:nvSpPr>
          <p:spPr bwMode="auto">
            <a:xfrm>
              <a:off x="2063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21" name="Rectangle 68"/>
            <p:cNvSpPr>
              <a:spLocks noChangeArrowheads="1"/>
            </p:cNvSpPr>
            <p:nvPr/>
          </p:nvSpPr>
          <p:spPr bwMode="auto">
            <a:xfrm>
              <a:off x="2257" y="2986"/>
              <a:ext cx="116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22" name="Rectangle 69"/>
            <p:cNvSpPr>
              <a:spLocks noChangeArrowheads="1"/>
            </p:cNvSpPr>
            <p:nvPr/>
          </p:nvSpPr>
          <p:spPr bwMode="auto">
            <a:xfrm>
              <a:off x="2257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23" name="Rectangle 70"/>
            <p:cNvSpPr>
              <a:spLocks noChangeArrowheads="1"/>
            </p:cNvSpPr>
            <p:nvPr/>
          </p:nvSpPr>
          <p:spPr bwMode="auto">
            <a:xfrm>
              <a:off x="2456" y="2986"/>
              <a:ext cx="117" cy="18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24" name="Rectangle 71"/>
            <p:cNvSpPr>
              <a:spLocks noChangeArrowheads="1"/>
            </p:cNvSpPr>
            <p:nvPr/>
          </p:nvSpPr>
          <p:spPr bwMode="auto">
            <a:xfrm>
              <a:off x="2456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25" name="Rectangle 72"/>
            <p:cNvSpPr>
              <a:spLocks noChangeArrowheads="1"/>
            </p:cNvSpPr>
            <p:nvPr/>
          </p:nvSpPr>
          <p:spPr bwMode="auto">
            <a:xfrm>
              <a:off x="2650" y="2986"/>
              <a:ext cx="116" cy="18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26" name="Rectangle 73"/>
            <p:cNvSpPr>
              <a:spLocks noChangeArrowheads="1"/>
            </p:cNvSpPr>
            <p:nvPr/>
          </p:nvSpPr>
          <p:spPr bwMode="auto">
            <a:xfrm>
              <a:off x="2650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27" name="Rectangle 74"/>
            <p:cNvSpPr>
              <a:spLocks noChangeArrowheads="1"/>
            </p:cNvSpPr>
            <p:nvPr/>
          </p:nvSpPr>
          <p:spPr bwMode="auto">
            <a:xfrm>
              <a:off x="2843" y="2986"/>
              <a:ext cx="117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28" name="Rectangle 75"/>
            <p:cNvSpPr>
              <a:spLocks noChangeArrowheads="1"/>
            </p:cNvSpPr>
            <p:nvPr/>
          </p:nvSpPr>
          <p:spPr bwMode="auto">
            <a:xfrm>
              <a:off x="2843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29" name="Rectangle 76"/>
            <p:cNvSpPr>
              <a:spLocks noChangeArrowheads="1"/>
            </p:cNvSpPr>
            <p:nvPr/>
          </p:nvSpPr>
          <p:spPr bwMode="auto">
            <a:xfrm>
              <a:off x="3043" y="2986"/>
              <a:ext cx="117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30" name="Rectangle 77"/>
            <p:cNvSpPr>
              <a:spLocks noChangeArrowheads="1"/>
            </p:cNvSpPr>
            <p:nvPr/>
          </p:nvSpPr>
          <p:spPr bwMode="auto">
            <a:xfrm>
              <a:off x="3043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31" name="Rectangle 78"/>
            <p:cNvSpPr>
              <a:spLocks noChangeArrowheads="1"/>
            </p:cNvSpPr>
            <p:nvPr/>
          </p:nvSpPr>
          <p:spPr bwMode="auto">
            <a:xfrm>
              <a:off x="2843" y="3205"/>
              <a:ext cx="123" cy="1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32" name="Rectangle 79"/>
            <p:cNvSpPr>
              <a:spLocks noChangeArrowheads="1"/>
            </p:cNvSpPr>
            <p:nvPr/>
          </p:nvSpPr>
          <p:spPr bwMode="auto">
            <a:xfrm>
              <a:off x="2843" y="3205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33" name="Rectangle 80"/>
            <p:cNvSpPr>
              <a:spLocks noChangeArrowheads="1"/>
            </p:cNvSpPr>
            <p:nvPr/>
          </p:nvSpPr>
          <p:spPr bwMode="auto">
            <a:xfrm>
              <a:off x="2456" y="3205"/>
              <a:ext cx="123" cy="181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34" name="Rectangle 81"/>
            <p:cNvSpPr>
              <a:spLocks noChangeArrowheads="1"/>
            </p:cNvSpPr>
            <p:nvPr/>
          </p:nvSpPr>
          <p:spPr bwMode="auto">
            <a:xfrm>
              <a:off x="2456" y="3205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35" name="Rectangle 82"/>
            <p:cNvSpPr>
              <a:spLocks noChangeArrowheads="1"/>
            </p:cNvSpPr>
            <p:nvPr/>
          </p:nvSpPr>
          <p:spPr bwMode="auto">
            <a:xfrm>
              <a:off x="2069" y="3205"/>
              <a:ext cx="123" cy="1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36" name="Rectangle 83"/>
            <p:cNvSpPr>
              <a:spLocks noChangeArrowheads="1"/>
            </p:cNvSpPr>
            <p:nvPr/>
          </p:nvSpPr>
          <p:spPr bwMode="auto">
            <a:xfrm>
              <a:off x="2069" y="3205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37" name="Rectangle 84"/>
            <p:cNvSpPr>
              <a:spLocks noChangeArrowheads="1"/>
            </p:cNvSpPr>
            <p:nvPr/>
          </p:nvSpPr>
          <p:spPr bwMode="auto">
            <a:xfrm>
              <a:off x="3037" y="2760"/>
              <a:ext cx="123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38" name="Rectangle 85"/>
            <p:cNvSpPr>
              <a:spLocks noChangeArrowheads="1"/>
            </p:cNvSpPr>
            <p:nvPr/>
          </p:nvSpPr>
          <p:spPr bwMode="auto">
            <a:xfrm>
              <a:off x="3037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39" name="Rectangle 86"/>
            <p:cNvSpPr>
              <a:spLocks noChangeArrowheads="1"/>
            </p:cNvSpPr>
            <p:nvPr/>
          </p:nvSpPr>
          <p:spPr bwMode="auto">
            <a:xfrm>
              <a:off x="2843" y="2760"/>
              <a:ext cx="123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40" name="Rectangle 87"/>
            <p:cNvSpPr>
              <a:spLocks noChangeArrowheads="1"/>
            </p:cNvSpPr>
            <p:nvPr/>
          </p:nvSpPr>
          <p:spPr bwMode="auto">
            <a:xfrm>
              <a:off x="2843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41" name="Rectangle 88"/>
            <p:cNvSpPr>
              <a:spLocks noChangeArrowheads="1"/>
            </p:cNvSpPr>
            <p:nvPr/>
          </p:nvSpPr>
          <p:spPr bwMode="auto">
            <a:xfrm>
              <a:off x="2650" y="2760"/>
              <a:ext cx="123" cy="18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42" name="Rectangle 89"/>
            <p:cNvSpPr>
              <a:spLocks noChangeArrowheads="1"/>
            </p:cNvSpPr>
            <p:nvPr/>
          </p:nvSpPr>
          <p:spPr bwMode="auto">
            <a:xfrm>
              <a:off x="2650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43" name="Rectangle 90"/>
            <p:cNvSpPr>
              <a:spLocks noChangeArrowheads="1"/>
            </p:cNvSpPr>
            <p:nvPr/>
          </p:nvSpPr>
          <p:spPr bwMode="auto">
            <a:xfrm>
              <a:off x="2456" y="2760"/>
              <a:ext cx="123" cy="18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44" name="Rectangle 91"/>
            <p:cNvSpPr>
              <a:spLocks noChangeArrowheads="1"/>
            </p:cNvSpPr>
            <p:nvPr/>
          </p:nvSpPr>
          <p:spPr bwMode="auto">
            <a:xfrm>
              <a:off x="2456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45" name="Rectangle 92"/>
            <p:cNvSpPr>
              <a:spLocks noChangeArrowheads="1"/>
            </p:cNvSpPr>
            <p:nvPr/>
          </p:nvSpPr>
          <p:spPr bwMode="auto">
            <a:xfrm>
              <a:off x="2263" y="2760"/>
              <a:ext cx="123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46" name="Rectangle 93"/>
            <p:cNvSpPr>
              <a:spLocks noChangeArrowheads="1"/>
            </p:cNvSpPr>
            <p:nvPr/>
          </p:nvSpPr>
          <p:spPr bwMode="auto">
            <a:xfrm>
              <a:off x="2263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47" name="Rectangle 94"/>
            <p:cNvSpPr>
              <a:spLocks noChangeArrowheads="1"/>
            </p:cNvSpPr>
            <p:nvPr/>
          </p:nvSpPr>
          <p:spPr bwMode="auto">
            <a:xfrm>
              <a:off x="2069" y="2760"/>
              <a:ext cx="123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448" name="Rectangle 95"/>
            <p:cNvSpPr>
              <a:spLocks noChangeArrowheads="1"/>
            </p:cNvSpPr>
            <p:nvPr/>
          </p:nvSpPr>
          <p:spPr bwMode="auto">
            <a:xfrm>
              <a:off x="2069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49" name="Rectangle 96"/>
            <p:cNvSpPr>
              <a:spLocks noChangeArrowheads="1"/>
            </p:cNvSpPr>
            <p:nvPr/>
          </p:nvSpPr>
          <p:spPr bwMode="auto">
            <a:xfrm>
              <a:off x="1915" y="3430"/>
              <a:ext cx="137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</a:rPr>
                <a:t>Polyvinyl chloride (PVC)</a:t>
              </a:r>
              <a:endParaRPr lang="en-US" sz="2400">
                <a:solidFill>
                  <a:srgbClr val="EAEAEA"/>
                </a:solidFill>
              </a:endParaRPr>
            </a:p>
          </p:txBody>
        </p:sp>
      </p:grpSp>
      <p:grpSp>
        <p:nvGrpSpPr>
          <p:cNvPr id="15367" name="Group 97"/>
          <p:cNvGrpSpPr>
            <a:grpSpLocks/>
          </p:cNvGrpSpPr>
          <p:nvPr/>
        </p:nvGrpSpPr>
        <p:grpSpPr bwMode="auto">
          <a:xfrm>
            <a:off x="5405438" y="4379913"/>
            <a:ext cx="2740025" cy="1309687"/>
            <a:chOff x="3405" y="2759"/>
            <a:chExt cx="1726" cy="825"/>
          </a:xfrm>
        </p:grpSpPr>
        <p:sp>
          <p:nvSpPr>
            <p:cNvPr id="15371" name="Rectangle 98"/>
            <p:cNvSpPr>
              <a:spLocks noChangeArrowheads="1"/>
            </p:cNvSpPr>
            <p:nvPr/>
          </p:nvSpPr>
          <p:spPr bwMode="auto">
            <a:xfrm>
              <a:off x="4566" y="320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372" name="Rectangle 99"/>
            <p:cNvSpPr>
              <a:spLocks noChangeArrowheads="1"/>
            </p:cNvSpPr>
            <p:nvPr/>
          </p:nvSpPr>
          <p:spPr bwMode="auto">
            <a:xfrm>
              <a:off x="3450" y="320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373" name="Rectangle 100"/>
            <p:cNvSpPr>
              <a:spLocks noChangeArrowheads="1"/>
            </p:cNvSpPr>
            <p:nvPr/>
          </p:nvSpPr>
          <p:spPr bwMode="auto">
            <a:xfrm>
              <a:off x="4559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374" name="Rectangle 101"/>
            <p:cNvSpPr>
              <a:spLocks noChangeArrowheads="1"/>
            </p:cNvSpPr>
            <p:nvPr/>
          </p:nvSpPr>
          <p:spPr bwMode="auto">
            <a:xfrm>
              <a:off x="3727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375" name="Rectangle 102"/>
            <p:cNvSpPr>
              <a:spLocks noChangeArrowheads="1"/>
            </p:cNvSpPr>
            <p:nvPr/>
          </p:nvSpPr>
          <p:spPr bwMode="auto">
            <a:xfrm>
              <a:off x="3450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376" name="Rectangle 103"/>
            <p:cNvSpPr>
              <a:spLocks noChangeArrowheads="1"/>
            </p:cNvSpPr>
            <p:nvPr/>
          </p:nvSpPr>
          <p:spPr bwMode="auto">
            <a:xfrm>
              <a:off x="4852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377" name="Rectangle 104"/>
            <p:cNvSpPr>
              <a:spLocks noChangeArrowheads="1"/>
            </p:cNvSpPr>
            <p:nvPr/>
          </p:nvSpPr>
          <p:spPr bwMode="auto">
            <a:xfrm>
              <a:off x="3992" y="2759"/>
              <a:ext cx="562" cy="672"/>
            </a:xfrm>
            <a:prstGeom prst="rect">
              <a:avLst/>
            </a:prstGeom>
            <a:solidFill>
              <a:srgbClr val="99CCFF"/>
            </a:solidFill>
            <a:ln w="20638">
              <a:solidFill>
                <a:srgbClr val="99CCFF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78" name="Rectangle 105"/>
            <p:cNvSpPr>
              <a:spLocks noChangeArrowheads="1"/>
            </p:cNvSpPr>
            <p:nvPr/>
          </p:nvSpPr>
          <p:spPr bwMode="auto">
            <a:xfrm>
              <a:off x="3734" y="3430"/>
              <a:ext cx="110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</a:rPr>
                <a:t>Polypropylene (PP)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379" name="Line 106"/>
            <p:cNvSpPr>
              <a:spLocks noChangeShapeType="1"/>
            </p:cNvSpPr>
            <p:nvPr/>
          </p:nvSpPr>
          <p:spPr bwMode="auto">
            <a:xfrm>
              <a:off x="3405" y="3082"/>
              <a:ext cx="1644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80" name="Line 107"/>
            <p:cNvSpPr>
              <a:spLocks noChangeShapeType="1"/>
            </p:cNvSpPr>
            <p:nvPr/>
          </p:nvSpPr>
          <p:spPr bwMode="auto">
            <a:xfrm flipV="1">
              <a:off x="3496" y="2947"/>
              <a:ext cx="1" cy="277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81" name="Line 108"/>
            <p:cNvSpPr>
              <a:spLocks noChangeShapeType="1"/>
            </p:cNvSpPr>
            <p:nvPr/>
          </p:nvSpPr>
          <p:spPr bwMode="auto">
            <a:xfrm flipV="1">
              <a:off x="3780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82" name="Line 109"/>
            <p:cNvSpPr>
              <a:spLocks noChangeShapeType="1"/>
            </p:cNvSpPr>
            <p:nvPr/>
          </p:nvSpPr>
          <p:spPr bwMode="auto">
            <a:xfrm flipV="1">
              <a:off x="4064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83" name="Line 110"/>
            <p:cNvSpPr>
              <a:spLocks noChangeShapeType="1"/>
            </p:cNvSpPr>
            <p:nvPr/>
          </p:nvSpPr>
          <p:spPr bwMode="auto">
            <a:xfrm flipV="1">
              <a:off x="4332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84" name="Line 111"/>
            <p:cNvSpPr>
              <a:spLocks noChangeShapeType="1"/>
            </p:cNvSpPr>
            <p:nvPr/>
          </p:nvSpPr>
          <p:spPr bwMode="auto">
            <a:xfrm flipV="1">
              <a:off x="4616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85" name="Line 112"/>
            <p:cNvSpPr>
              <a:spLocks noChangeShapeType="1"/>
            </p:cNvSpPr>
            <p:nvPr/>
          </p:nvSpPr>
          <p:spPr bwMode="auto">
            <a:xfrm flipV="1">
              <a:off x="4907" y="2940"/>
              <a:ext cx="1" cy="2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86" name="Rectangle 113"/>
            <p:cNvSpPr>
              <a:spLocks noChangeArrowheads="1"/>
            </p:cNvSpPr>
            <p:nvPr/>
          </p:nvSpPr>
          <p:spPr bwMode="auto">
            <a:xfrm>
              <a:off x="3437" y="2986"/>
              <a:ext cx="116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87" name="Rectangle 114"/>
            <p:cNvSpPr>
              <a:spLocks noChangeArrowheads="1"/>
            </p:cNvSpPr>
            <p:nvPr/>
          </p:nvSpPr>
          <p:spPr bwMode="auto">
            <a:xfrm>
              <a:off x="3437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388" name="Rectangle 115"/>
            <p:cNvSpPr>
              <a:spLocks noChangeArrowheads="1"/>
            </p:cNvSpPr>
            <p:nvPr/>
          </p:nvSpPr>
          <p:spPr bwMode="auto">
            <a:xfrm>
              <a:off x="3721" y="2986"/>
              <a:ext cx="116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89" name="Rectangle 116"/>
            <p:cNvSpPr>
              <a:spLocks noChangeArrowheads="1"/>
            </p:cNvSpPr>
            <p:nvPr/>
          </p:nvSpPr>
          <p:spPr bwMode="auto">
            <a:xfrm>
              <a:off x="3721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390" name="Rectangle 117"/>
            <p:cNvSpPr>
              <a:spLocks noChangeArrowheads="1"/>
            </p:cNvSpPr>
            <p:nvPr/>
          </p:nvSpPr>
          <p:spPr bwMode="auto">
            <a:xfrm>
              <a:off x="4004" y="2986"/>
              <a:ext cx="117" cy="18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91" name="Rectangle 118"/>
            <p:cNvSpPr>
              <a:spLocks noChangeArrowheads="1"/>
            </p:cNvSpPr>
            <p:nvPr/>
          </p:nvSpPr>
          <p:spPr bwMode="auto">
            <a:xfrm>
              <a:off x="4004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392" name="Rectangle 119"/>
            <p:cNvSpPr>
              <a:spLocks noChangeArrowheads="1"/>
            </p:cNvSpPr>
            <p:nvPr/>
          </p:nvSpPr>
          <p:spPr bwMode="auto">
            <a:xfrm>
              <a:off x="4282" y="2986"/>
              <a:ext cx="122" cy="18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93" name="Rectangle 120"/>
            <p:cNvSpPr>
              <a:spLocks noChangeArrowheads="1"/>
            </p:cNvSpPr>
            <p:nvPr/>
          </p:nvSpPr>
          <p:spPr bwMode="auto">
            <a:xfrm>
              <a:off x="4282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394" name="Rectangle 121"/>
            <p:cNvSpPr>
              <a:spLocks noChangeArrowheads="1"/>
            </p:cNvSpPr>
            <p:nvPr/>
          </p:nvSpPr>
          <p:spPr bwMode="auto">
            <a:xfrm>
              <a:off x="4566" y="2986"/>
              <a:ext cx="116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95" name="Rectangle 122"/>
            <p:cNvSpPr>
              <a:spLocks noChangeArrowheads="1"/>
            </p:cNvSpPr>
            <p:nvPr/>
          </p:nvSpPr>
          <p:spPr bwMode="auto">
            <a:xfrm>
              <a:off x="4566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396" name="Rectangle 123"/>
            <p:cNvSpPr>
              <a:spLocks noChangeArrowheads="1"/>
            </p:cNvSpPr>
            <p:nvPr/>
          </p:nvSpPr>
          <p:spPr bwMode="auto">
            <a:xfrm>
              <a:off x="4849" y="2986"/>
              <a:ext cx="116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97" name="Rectangle 124"/>
            <p:cNvSpPr>
              <a:spLocks noChangeArrowheads="1"/>
            </p:cNvSpPr>
            <p:nvPr/>
          </p:nvSpPr>
          <p:spPr bwMode="auto">
            <a:xfrm>
              <a:off x="4852" y="298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</a:rPr>
                <a:t>C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398" name="Rectangle 125"/>
            <p:cNvSpPr>
              <a:spLocks noChangeArrowheads="1"/>
            </p:cNvSpPr>
            <p:nvPr/>
          </p:nvSpPr>
          <p:spPr bwMode="auto">
            <a:xfrm>
              <a:off x="4740" y="3206"/>
              <a:ext cx="335" cy="2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15399" name="Rectangle 126"/>
            <p:cNvSpPr>
              <a:spLocks noChangeArrowheads="1"/>
            </p:cNvSpPr>
            <p:nvPr/>
          </p:nvSpPr>
          <p:spPr bwMode="auto">
            <a:xfrm>
              <a:off x="4854" y="3206"/>
              <a:ext cx="277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EAEAEA"/>
                  </a:solidFill>
                </a:rPr>
                <a:t>CH</a:t>
              </a:r>
              <a:r>
                <a:rPr lang="en-US" sz="1900" baseline="-25000">
                  <a:solidFill>
                    <a:srgbClr val="EAEAEA"/>
                  </a:solidFill>
                </a:rPr>
                <a:t>3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00" name="Rectangle 127"/>
            <p:cNvSpPr>
              <a:spLocks noChangeArrowheads="1"/>
            </p:cNvSpPr>
            <p:nvPr/>
          </p:nvSpPr>
          <p:spPr bwMode="auto">
            <a:xfrm>
              <a:off x="4282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01" name="Rectangle 128"/>
            <p:cNvSpPr>
              <a:spLocks noChangeArrowheads="1"/>
            </p:cNvSpPr>
            <p:nvPr/>
          </p:nvSpPr>
          <p:spPr bwMode="auto">
            <a:xfrm>
              <a:off x="4004" y="2760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  <p:sp>
          <p:nvSpPr>
            <p:cNvPr id="15402" name="Rectangle 129"/>
            <p:cNvSpPr>
              <a:spLocks noChangeArrowheads="1"/>
            </p:cNvSpPr>
            <p:nvPr/>
          </p:nvSpPr>
          <p:spPr bwMode="auto">
            <a:xfrm>
              <a:off x="4278" y="3206"/>
              <a:ext cx="277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EAEAEA"/>
                  </a:solidFill>
                </a:rPr>
                <a:t>CH</a:t>
              </a:r>
              <a:r>
                <a:rPr lang="en-US" sz="1900" baseline="-25000">
                  <a:solidFill>
                    <a:srgbClr val="EAEAEA"/>
                  </a:solidFill>
                </a:rPr>
                <a:t>3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03" name="Rectangle 130"/>
            <p:cNvSpPr>
              <a:spLocks noChangeArrowheads="1"/>
            </p:cNvSpPr>
            <p:nvPr/>
          </p:nvSpPr>
          <p:spPr bwMode="auto">
            <a:xfrm>
              <a:off x="3725" y="3206"/>
              <a:ext cx="277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EAEAEA"/>
                  </a:solidFill>
                </a:rPr>
                <a:t>CH</a:t>
              </a:r>
              <a:r>
                <a:rPr lang="en-US" sz="1900" baseline="-25000">
                  <a:solidFill>
                    <a:srgbClr val="EAEAEA"/>
                  </a:solidFill>
                </a:rPr>
                <a:t>3</a:t>
              </a:r>
              <a:endParaRPr lang="en-US" sz="2400">
                <a:solidFill>
                  <a:srgbClr val="EAEAEA"/>
                </a:solidFill>
              </a:endParaRPr>
            </a:p>
          </p:txBody>
        </p:sp>
        <p:sp>
          <p:nvSpPr>
            <p:cNvPr id="15404" name="Rectangle 131"/>
            <p:cNvSpPr>
              <a:spLocks noChangeArrowheads="1"/>
            </p:cNvSpPr>
            <p:nvPr/>
          </p:nvSpPr>
          <p:spPr bwMode="auto">
            <a:xfrm>
              <a:off x="4011" y="3206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6B6B99"/>
                  </a:solidFill>
                </a:rPr>
                <a:t>H</a:t>
              </a:r>
              <a:endParaRPr lang="en-US" sz="2400">
                <a:solidFill>
                  <a:srgbClr val="6B6B99"/>
                </a:solidFill>
              </a:endParaRPr>
            </a:p>
          </p:txBody>
        </p:sp>
      </p:grpSp>
      <p:sp>
        <p:nvSpPr>
          <p:cNvPr id="15368" name="Text Box 132"/>
          <p:cNvSpPr txBox="1">
            <a:spLocks noChangeArrowheads="1"/>
          </p:cNvSpPr>
          <p:nvPr/>
        </p:nvSpPr>
        <p:spPr bwMode="auto">
          <a:xfrm>
            <a:off x="1438275" y="3898900"/>
            <a:ext cx="688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EAEAEA"/>
                </a:solidFill>
              </a:rPr>
              <a:t>repeat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EAEAEA"/>
                </a:solidFill>
              </a:rPr>
              <a:t>unit</a:t>
            </a:r>
          </a:p>
        </p:txBody>
      </p:sp>
      <p:sp>
        <p:nvSpPr>
          <p:cNvPr id="15369" name="Text Box 133"/>
          <p:cNvSpPr txBox="1">
            <a:spLocks noChangeArrowheads="1"/>
          </p:cNvSpPr>
          <p:nvPr/>
        </p:nvSpPr>
        <p:spPr bwMode="auto">
          <a:xfrm>
            <a:off x="3795713" y="3898900"/>
            <a:ext cx="688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EAEAEA"/>
                </a:solidFill>
              </a:rPr>
              <a:t>repeat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EAEAEA"/>
                </a:solidFill>
              </a:rPr>
              <a:t>unit</a:t>
            </a:r>
          </a:p>
        </p:txBody>
      </p:sp>
      <p:sp>
        <p:nvSpPr>
          <p:cNvPr id="15370" name="Text Box 134"/>
          <p:cNvSpPr txBox="1">
            <a:spLocks noChangeArrowheads="1"/>
          </p:cNvSpPr>
          <p:nvPr/>
        </p:nvSpPr>
        <p:spPr bwMode="auto">
          <a:xfrm>
            <a:off x="6416675" y="3898900"/>
            <a:ext cx="688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EAEAEA"/>
                </a:solidFill>
              </a:rPr>
              <a:t>repeat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EAEAEA"/>
                </a:solidFill>
              </a:rPr>
              <a:t>unit</a:t>
            </a:r>
          </a:p>
        </p:txBody>
      </p:sp>
    </p:spTree>
    <p:extLst>
      <p:ext uri="{BB962C8B-B14F-4D97-AF65-F5344CB8AC3E}">
        <p14:creationId xmlns:p14="http://schemas.microsoft.com/office/powerpoint/2010/main" val="59760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Range of Polymers</a:t>
            </a:r>
            <a:endParaRPr lang="en-US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379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524000"/>
            <a:ext cx="6019800" cy="4524375"/>
          </a:xfrm>
        </p:spPr>
      </p:pic>
    </p:spTree>
    <p:extLst>
      <p:ext uri="{BB962C8B-B14F-4D97-AF65-F5344CB8AC3E}">
        <p14:creationId xmlns:p14="http://schemas.microsoft.com/office/powerpoint/2010/main" val="267272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725" y="5857875"/>
            <a:ext cx="166687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407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Ancient Polymer History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/>
              <a:t>Originally natural polymers were used</a:t>
            </a:r>
          </a:p>
          <a:p>
            <a:pPr lvl="1" eaLnBrk="1" hangingPunct="1">
              <a:defRPr/>
            </a:pPr>
            <a:r>
              <a:rPr lang="en-US" b="1"/>
              <a:t>Wood			– Rubber</a:t>
            </a:r>
          </a:p>
          <a:p>
            <a:pPr lvl="1" eaLnBrk="1" hangingPunct="1">
              <a:defRPr/>
            </a:pPr>
            <a:r>
              <a:rPr lang="en-US" b="1"/>
              <a:t>Cotton		– Wool</a:t>
            </a:r>
          </a:p>
          <a:p>
            <a:pPr lvl="1" eaLnBrk="1" hangingPunct="1">
              <a:defRPr/>
            </a:pPr>
            <a:r>
              <a:rPr lang="en-US" b="1"/>
              <a:t>Leather		– Silk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15959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Polymer Composition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b="1"/>
              <a:t>Most polymers are hydrocarbons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b="1"/>
              <a:t>    </a:t>
            </a:r>
            <a:r>
              <a:rPr lang="en-US" sz="2800" b="1"/>
              <a:t>– </a:t>
            </a:r>
            <a:r>
              <a:rPr lang="en-US" b="1"/>
              <a:t>i.e. made up of  H and 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>
                <a:solidFill>
                  <a:srgbClr val="FF3300"/>
                </a:solidFill>
              </a:rPr>
              <a:t>Saturated hydrocarbons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b="1"/>
              <a:t>Each carbon bonded to four other atoms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b="1"/>
          </a:p>
          <a:p>
            <a:pPr lvl="1" eaLnBrk="1" hangingPunct="1">
              <a:lnSpc>
                <a:spcPct val="90000"/>
              </a:lnSpc>
              <a:defRPr/>
            </a:pPr>
            <a:endParaRPr lang="en-US" b="1"/>
          </a:p>
          <a:p>
            <a:pPr lvl="1" eaLnBrk="1" hangingPunct="1">
              <a:lnSpc>
                <a:spcPct val="90000"/>
              </a:lnSpc>
              <a:defRPr/>
            </a:pPr>
            <a:endParaRPr lang="en-US" b="1"/>
          </a:p>
          <a:p>
            <a:pPr lvl="1" eaLnBrk="1" hangingPunct="1">
              <a:lnSpc>
                <a:spcPct val="90000"/>
              </a:lnSpc>
              <a:defRPr/>
            </a:pPr>
            <a:endParaRPr lang="en-US" b="1"/>
          </a:p>
          <a:p>
            <a:pPr lvl="1" eaLnBrk="1" hangingPunct="1">
              <a:lnSpc>
                <a:spcPct val="90000"/>
              </a:lnSpc>
              <a:defRPr/>
            </a:pPr>
            <a:endParaRPr lang="en-US" b="1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/>
              <a:t>			          C</a:t>
            </a:r>
            <a:r>
              <a:rPr lang="en-US" b="1" baseline="-25000"/>
              <a:t>n</a:t>
            </a:r>
            <a:r>
              <a:rPr lang="en-US" b="1"/>
              <a:t>H</a:t>
            </a:r>
            <a:r>
              <a:rPr lang="en-US" b="1" baseline="-25000"/>
              <a:t>2n+2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962400"/>
            <a:ext cx="1671638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195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336550"/>
            <a:ext cx="7783513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460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Unsaturated Hydrocarbons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598613"/>
            <a:ext cx="8459787" cy="50307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b="1"/>
              <a:t>Double &amp; triple bonds relatively reactive – can form new bonds</a:t>
            </a:r>
            <a:endParaRPr lang="en-US" sz="2400" b="1" u="sng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>
                <a:solidFill>
                  <a:srgbClr val="0000FF"/>
                </a:solidFill>
              </a:rPr>
              <a:t>Double bond</a:t>
            </a:r>
            <a:r>
              <a:rPr lang="en-US" sz="2400" b="1"/>
              <a:t> – ethylene or ethene  -  C</a:t>
            </a:r>
            <a:r>
              <a:rPr lang="en-US" sz="2400" b="1" baseline="-25000"/>
              <a:t>n</a:t>
            </a:r>
            <a:r>
              <a:rPr lang="en-US" sz="2400" b="1"/>
              <a:t>H</a:t>
            </a:r>
            <a:r>
              <a:rPr lang="en-US" sz="2400" b="1" baseline="-25000"/>
              <a:t>2n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baseline="-25000"/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b="1"/>
              <a:t>4-bonds, but only 3 atoms bound to C’s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429000"/>
            <a:ext cx="1600200" cy="1524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276600"/>
            <a:ext cx="65532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37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Unsaturated Hydrocarbons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2" eaLnBrk="1" hangingPunct="1">
              <a:defRPr/>
            </a:pPr>
            <a:endParaRPr lang="en-US" b="1"/>
          </a:p>
          <a:p>
            <a:pPr lvl="1" eaLnBrk="1" hangingPunct="1">
              <a:defRPr/>
            </a:pPr>
            <a:r>
              <a:rPr lang="en-US" b="1">
                <a:solidFill>
                  <a:srgbClr val="0000FF"/>
                </a:solidFill>
              </a:rPr>
              <a:t>Triple bond</a:t>
            </a:r>
            <a:r>
              <a:rPr lang="en-US" b="1"/>
              <a:t> – </a:t>
            </a:r>
            <a:r>
              <a:rPr lang="en-US" b="1">
                <a:sym typeface="Symbol" pitchFamily="18" charset="2"/>
              </a:rPr>
              <a:t>acetylene or ethyne  - </a:t>
            </a:r>
            <a:r>
              <a:rPr lang="en-US" b="1"/>
              <a:t>C</a:t>
            </a:r>
            <a:r>
              <a:rPr lang="en-US" b="1" baseline="-25000"/>
              <a:t>n</a:t>
            </a:r>
            <a:r>
              <a:rPr lang="en-US" b="1"/>
              <a:t>H</a:t>
            </a:r>
            <a:r>
              <a:rPr lang="en-US" b="1" baseline="-25000"/>
              <a:t>2n-2</a:t>
            </a:r>
            <a:r>
              <a:rPr lang="en-US" b="1"/>
              <a:t>	   </a:t>
            </a:r>
          </a:p>
          <a:p>
            <a:pPr eaLnBrk="1" hangingPunct="1">
              <a:defRPr/>
            </a:pPr>
            <a:endParaRPr lang="en-US" sz="900" b="1">
              <a:sym typeface="Symbol" pitchFamily="18" charset="2"/>
            </a:endParaRPr>
          </a:p>
          <a:p>
            <a:pPr eaLnBrk="1" hangingPunct="1">
              <a:defRPr/>
            </a:pPr>
            <a:endParaRPr lang="en-US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743200"/>
            <a:ext cx="2133600" cy="6223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10000"/>
            <a:ext cx="8001000" cy="25146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204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Unsaturated Hydrocarbons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An </a:t>
            </a:r>
            <a:r>
              <a:rPr lang="en-US" b="1" dirty="0"/>
              <a:t>aromatic hydrocarbon</a:t>
            </a:r>
            <a:r>
              <a:rPr lang="en-US" dirty="0"/>
              <a:t> (abbreviated as AH) or </a:t>
            </a:r>
            <a:r>
              <a:rPr lang="en-US" b="1" dirty="0" err="1"/>
              <a:t>arene</a:t>
            </a:r>
            <a:r>
              <a:rPr lang="en-US" dirty="0"/>
              <a:t> is a </a:t>
            </a:r>
            <a:r>
              <a:rPr lang="en-US" dirty="0">
                <a:hlinkClick r:id="rId2" tooltip="Hydrocarbon"/>
              </a:rPr>
              <a:t>hydrocarbon</a:t>
            </a:r>
            <a:r>
              <a:rPr lang="en-US" dirty="0"/>
              <a:t>, of which the </a:t>
            </a:r>
            <a:r>
              <a:rPr lang="en-US" dirty="0">
                <a:hlinkClick r:id="rId3" tooltip="Molecular structure"/>
              </a:rPr>
              <a:t>molecular structure</a:t>
            </a:r>
            <a:r>
              <a:rPr lang="en-US" dirty="0"/>
              <a:t> incorporates one or more planar sets of six </a:t>
            </a:r>
            <a:r>
              <a:rPr lang="en-US" dirty="0">
                <a:hlinkClick r:id="rId4" tooltip="Carbon"/>
              </a:rPr>
              <a:t>carbon</a:t>
            </a:r>
            <a:r>
              <a:rPr lang="en-US" dirty="0"/>
              <a:t> atoms that are connected by </a:t>
            </a:r>
            <a:r>
              <a:rPr lang="en-US" dirty="0" err="1" smtClean="0">
                <a:hlinkClick r:id="rId5" tooltip="Delocalised electron"/>
              </a:rPr>
              <a:t>delocalised</a:t>
            </a:r>
            <a:r>
              <a:rPr lang="en-US" dirty="0" smtClean="0">
                <a:hlinkClick r:id="rId5" tooltip="Delocalised electron"/>
              </a:rPr>
              <a:t> </a:t>
            </a:r>
            <a:r>
              <a:rPr lang="en-US" dirty="0">
                <a:hlinkClick r:id="rId5" tooltip="Delocalised electron"/>
              </a:rPr>
              <a:t>electrons</a:t>
            </a:r>
            <a:r>
              <a:rPr lang="en-US" dirty="0"/>
              <a:t> numbering the same as if they consisted of alternating single and double </a:t>
            </a:r>
            <a:r>
              <a:rPr lang="en-US" dirty="0">
                <a:hlinkClick r:id="rId6" tooltip="Covalent bond"/>
              </a:rPr>
              <a:t>covalent bonds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434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Unsaturated Hydrocarbons</a:t>
            </a:r>
          </a:p>
        </p:txBody>
      </p:sp>
      <p:sp>
        <p:nvSpPr>
          <p:cNvPr id="98307" name="AutoShap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hlinkClick r:id="rId2" tooltip="Benzene"/>
              </a:rPr>
              <a:t>Benzene</a:t>
            </a:r>
            <a:r>
              <a:rPr lang="en-US"/>
              <a:t>, C6H6, is the simplest and first  recognized aromatic hydrocarbon</a:t>
            </a:r>
          </a:p>
        </p:txBody>
      </p:sp>
      <p:sp>
        <p:nvSpPr>
          <p:cNvPr id="22532" name="AutoShape 6" descr="http://www.angelo.edu/faculty/kboudrea/molecule_gallery/04_aromatics/benzene_04.gif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EAEA"/>
              </a:solidFill>
            </a:endParaRPr>
          </a:p>
        </p:txBody>
      </p:sp>
      <p:sp>
        <p:nvSpPr>
          <p:cNvPr id="22533" name="AutoShape 8" descr="http://www.angelo.edu/faculty/kboudrea/molecule_gallery/04_aromatics/benzene_04.gif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EAEA"/>
              </a:solidFill>
            </a:endParaRPr>
          </a:p>
        </p:txBody>
      </p:sp>
      <p:pic>
        <p:nvPicPr>
          <p:cNvPr id="2253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743200"/>
            <a:ext cx="28321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743200"/>
            <a:ext cx="5181600" cy="288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371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4357</TotalTime>
  <Words>435</Words>
  <Application>Microsoft Office PowerPoint</Application>
  <PresentationFormat>On-screen Show (4:3)</PresentationFormat>
  <Paragraphs>159</Paragraphs>
  <Slides>21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Polymer Structure</vt:lpstr>
      <vt:lpstr>Polymers</vt:lpstr>
      <vt:lpstr>Ancient Polymer History</vt:lpstr>
      <vt:lpstr>Polymer Composition</vt:lpstr>
      <vt:lpstr>PowerPoint Presentation</vt:lpstr>
      <vt:lpstr>Unsaturated Hydrocarbons</vt:lpstr>
      <vt:lpstr>Unsaturated Hydrocarbons</vt:lpstr>
      <vt:lpstr>Unsaturated Hydrocarbons</vt:lpstr>
      <vt:lpstr>Unsaturated Hydrocarbons</vt:lpstr>
      <vt:lpstr>Unsaturated Hydrocarbons</vt:lpstr>
      <vt:lpstr>Isomerism</vt:lpstr>
      <vt:lpstr>Chemistry of Polymers</vt:lpstr>
      <vt:lpstr>Chemistry of Polymers</vt:lpstr>
      <vt:lpstr>Bulk or Commodity Polymers</vt:lpstr>
      <vt:lpstr>PowerPoint Presentation</vt:lpstr>
      <vt:lpstr>PowerPoint Presentation</vt:lpstr>
      <vt:lpstr>PowerPoint Presentation</vt:lpstr>
      <vt:lpstr>Range of Polymers</vt:lpstr>
      <vt:lpstr>Range of Polymers</vt:lpstr>
      <vt:lpstr>Range of Polymers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Raouf</dc:creator>
  <cp:lastModifiedBy>DR.Ahmed Saker 2o1O</cp:lastModifiedBy>
  <cp:revision>6</cp:revision>
  <cp:lastPrinted>2017-10-21T06:47:40Z</cp:lastPrinted>
  <dcterms:created xsi:type="dcterms:W3CDTF">2017-10-17T21:06:23Z</dcterms:created>
  <dcterms:modified xsi:type="dcterms:W3CDTF">2018-09-26T16:13:39Z</dcterms:modified>
</cp:coreProperties>
</file>